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6" r:id="rId3"/>
    <p:sldId id="326" r:id="rId4"/>
    <p:sldId id="327" r:id="rId5"/>
    <p:sldId id="328" r:id="rId6"/>
    <p:sldId id="329" r:id="rId7"/>
    <p:sldId id="333" r:id="rId8"/>
    <p:sldId id="335" r:id="rId9"/>
    <p:sldId id="330" r:id="rId10"/>
    <p:sldId id="300" r:id="rId11"/>
  </p:sldIdLst>
  <p:sldSz cx="9906000" cy="6858000" type="A4"/>
  <p:notesSz cx="6797675" cy="9874250"/>
  <p:custDataLst>
    <p:tags r:id="rId14"/>
  </p:custDataLst>
  <p:defaultTextStyle>
    <a:defPPr>
      <a:defRPr lang="ru-RU"/>
    </a:defPPr>
    <a:lvl1pPr marL="0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325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649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974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298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623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947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6272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597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удобин Евгений Игоревич" initials="ХЕИ" lastIdx="1" clrIdx="0">
    <p:extLst>
      <p:ext uri="{19B8F6BF-5375-455C-9EA6-DF929625EA0E}">
        <p15:presenceInfo xmlns:p15="http://schemas.microsoft.com/office/powerpoint/2012/main" userId="S-1-5-21-1693485119-3590275802-2430602849-160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A60"/>
    <a:srgbClr val="8FFC52"/>
    <a:srgbClr val="808282"/>
    <a:srgbClr val="50727C"/>
    <a:srgbClr val="9EAAAE"/>
    <a:srgbClr val="969696"/>
    <a:srgbClr val="A6BEC6"/>
    <a:srgbClr val="82A4AF"/>
    <a:srgbClr val="9FA9B3"/>
    <a:srgbClr val="9EA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5" autoAdjust="0"/>
    <p:restoredTop sz="96300" autoAdjust="0"/>
  </p:normalViewPr>
  <p:slideViewPr>
    <p:cSldViewPr snapToGrid="0" snapToObjects="1">
      <p:cViewPr varScale="1">
        <p:scale>
          <a:sx n="63" d="100"/>
          <a:sy n="63" d="100"/>
        </p:scale>
        <p:origin x="1264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328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07A-1D4C-4949-BC61-0DD838110B31}" type="datetimeFigureOut">
              <a:rPr lang="ru-RU" smtClean="0"/>
              <a:t>03.12.2018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96E97-B60D-4EB4-94BB-B0DEDFB2CF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765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5427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3"/>
            <a:ext cx="2945659" cy="495427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1B5034CB-DDE4-FC42-B784-1AB9C59C4D8F}" type="datetimeFigureOut">
              <a:rPr lang="ru-RU" smtClean="0"/>
              <a:pPr/>
              <a:t>03.12.2018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235075"/>
            <a:ext cx="481330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5"/>
            <a:ext cx="5438140" cy="3887986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378826"/>
            <a:ext cx="2945659" cy="495426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378826"/>
            <a:ext cx="2945659" cy="495426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31A93FAD-A4FB-BF48-B439-E539F3EF09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402325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804649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1206974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609298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2011623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3947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6272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8597" algn="l" defTabSz="804649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92188" y="1235075"/>
            <a:ext cx="4813300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33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58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640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551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059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920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240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202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A93FAD-A4FB-BF48-B439-E539F3EF098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11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511"/>
            <a:ext cx="9654142" cy="42468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57885" y="983457"/>
            <a:ext cx="8543925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3" y="437169"/>
            <a:ext cx="1361891" cy="373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56"/>
            <a:ext cx="9906000" cy="77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3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6216463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" charset="0"/>
                <a:ea typeface="Calibri" charset="0"/>
                <a:cs typeface="Calibri" charset="0"/>
              </a:defRPr>
            </a:lvl1pPr>
            <a:lvl2pPr>
              <a:defRPr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529B8-A8D6-418C-AD87-D56BEFE8115D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58723" y="428796"/>
            <a:ext cx="8543925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542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57885" y="3025209"/>
            <a:ext cx="8543925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56"/>
            <a:ext cx="9906000" cy="7780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7991"/>
            <a:ext cx="9906000" cy="318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10" Type="http://schemas.openxmlformats.org/officeDocument/2006/relationships/image" Target="../media/image3.png"/><Relationship Id="rId4" Type="http://schemas.openxmlformats.org/officeDocument/2006/relationships/theme" Target="../theme/theme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745104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64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6511"/>
            <a:ext cx="9654142" cy="4246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23" y="428796"/>
            <a:ext cx="8543925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23" y="2309021"/>
            <a:ext cx="8543925" cy="2002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8896" y="6273618"/>
            <a:ext cx="405246" cy="52622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>
            <a:lvl1pPr algn="ctr">
              <a:defRPr sz="1100" b="1" i="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763A9ACF-7245-7948-A621-30735698131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56"/>
            <a:ext cx="9906000" cy="77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89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i="0" kern="1200" baseline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44960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28650" indent="-285750" algn="l" defTabSz="685800" rtl="0" eaLnBrk="1" latinLnBrk="0" hangingPunct="1">
        <a:lnSpc>
          <a:spcPct val="90000"/>
        </a:lnSpc>
        <a:spcBef>
          <a:spcPts val="375"/>
        </a:spcBef>
        <a:buClr>
          <a:srgbClr val="044960"/>
        </a:buClr>
        <a:buFont typeface="Arial" charset="0"/>
        <a:buChar char="•"/>
        <a:defRPr sz="14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971550" indent="-285750" algn="l" defTabSz="685800" rtl="0" eaLnBrk="1" latinLnBrk="0" hangingPunct="1">
        <a:lnSpc>
          <a:spcPct val="90000"/>
        </a:lnSpc>
        <a:spcBef>
          <a:spcPts val="375"/>
        </a:spcBef>
        <a:buClr>
          <a:srgbClr val="044960"/>
        </a:buClr>
        <a:buFont typeface="Arial" charset="0"/>
        <a:buChar char="•"/>
        <a:defRPr sz="1200" b="0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314450" indent="-285750" algn="l" defTabSz="685800" rtl="0" eaLnBrk="1" latinLnBrk="0" hangingPunct="1">
        <a:lnSpc>
          <a:spcPct val="90000"/>
        </a:lnSpc>
        <a:spcBef>
          <a:spcPts val="375"/>
        </a:spcBef>
        <a:buClr>
          <a:srgbClr val="044960"/>
        </a:buClr>
        <a:buFont typeface="Arial" charset="0"/>
        <a:buChar char="•"/>
        <a:defRPr sz="1400" b="0" i="0" kern="1200">
          <a:solidFill>
            <a:schemeClr val="tx1"/>
          </a:solidFill>
          <a:latin typeface="PT Sans" charset="-52"/>
          <a:ea typeface="PT Sans" charset="-52"/>
          <a:cs typeface="PT Sans" charset="-52"/>
        </a:defRPr>
      </a:lvl4pPr>
      <a:lvl5pPr marL="1657350" indent="-285750" algn="l" defTabSz="685800" rtl="0" eaLnBrk="1" latinLnBrk="0" hangingPunct="1">
        <a:lnSpc>
          <a:spcPct val="90000"/>
        </a:lnSpc>
        <a:spcBef>
          <a:spcPts val="375"/>
        </a:spcBef>
        <a:buClr>
          <a:srgbClr val="044960"/>
        </a:buClr>
        <a:buFont typeface="Arial" charset="0"/>
        <a:buChar char="•"/>
        <a:defRPr sz="1400" b="0" i="0" kern="1200">
          <a:solidFill>
            <a:schemeClr val="tx1"/>
          </a:solidFill>
          <a:latin typeface="PT Sans" charset="-52"/>
          <a:ea typeface="PT Sans" charset="-52"/>
          <a:cs typeface="PT Sans" charset="-52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5.xml"/><Relationship Id="rId7" Type="http://schemas.openxmlformats.org/officeDocument/2006/relationships/oleObject" Target="../embeddings/oleObject3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2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2" Type="http://schemas.openxmlformats.org/officeDocument/2006/relationships/tags" Target="../tags/tag6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4.vml"/><Relationship Id="rId6" Type="http://schemas.openxmlformats.org/officeDocument/2006/relationships/tags" Target="../tags/tag10.xml"/><Relationship Id="rId11" Type="http://schemas.openxmlformats.org/officeDocument/2006/relationships/image" Target="../media/image10.png"/><Relationship Id="rId5" Type="http://schemas.openxmlformats.org/officeDocument/2006/relationships/tags" Target="../tags/tag9.xml"/><Relationship Id="rId15" Type="http://schemas.openxmlformats.org/officeDocument/2006/relationships/image" Target="../media/image14.png"/><Relationship Id="rId10" Type="http://schemas.openxmlformats.org/officeDocument/2006/relationships/image" Target="../media/image7.emf"/><Relationship Id="rId4" Type="http://schemas.openxmlformats.org/officeDocument/2006/relationships/tags" Target="../tags/tag8.xml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12.xml"/><Relationship Id="rId7" Type="http://schemas.openxmlformats.org/officeDocument/2006/relationships/image" Target="../media/image7.emf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14.xml"/><Relationship Id="rId7" Type="http://schemas.openxmlformats.org/officeDocument/2006/relationships/image" Target="../media/image7.emf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tags" Target="../tags/tag16.xml"/><Relationship Id="rId7" Type="http://schemas.openxmlformats.org/officeDocument/2006/relationships/image" Target="../media/image7.emf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7.emf"/><Relationship Id="rId2" Type="http://schemas.openxmlformats.org/officeDocument/2006/relationships/tags" Target="../tags/tag1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7.emf"/><Relationship Id="rId2" Type="http://schemas.openxmlformats.org/officeDocument/2006/relationships/tags" Target="../tags/tag1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7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7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1" b="22261"/>
          <a:stretch/>
        </p:blipFill>
        <p:spPr>
          <a:xfrm>
            <a:off x="0" y="2306171"/>
            <a:ext cx="9906000" cy="3226500"/>
          </a:xfrm>
          <a:prstGeom prst="rect">
            <a:avLst/>
          </a:prstGeom>
        </p:spPr>
      </p:pic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03403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3348"/>
            <a:ext cx="9906000" cy="5683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839" y="1087119"/>
            <a:ext cx="9386281" cy="13335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ключевые направления развития интегратора бизнеса асу тп</a:t>
            </a:r>
            <a:r>
              <a:rPr lang="ru-RU" sz="1800" cap="all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cap="al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с точки зрения отношений с поставщиками</a:t>
            </a:r>
            <a:endParaRPr lang="ru-RU" sz="1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8750" y="5269009"/>
            <a:ext cx="9296259" cy="9080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120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ЕВГЕНИЙ ХУДОБИН,</a:t>
            </a:r>
          </a:p>
          <a:p>
            <a:pPr>
              <a:lnSpc>
                <a:spcPct val="110000"/>
              </a:lnSpc>
            </a:pPr>
            <a:r>
              <a:rPr lang="ru-RU" sz="1200" b="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 ПО КАЧЕСТВУ И ЭФФЕКТИВНОСТИ БИЗНЕСА</a:t>
            </a:r>
          </a:p>
          <a:p>
            <a:pPr>
              <a:lnSpc>
                <a:spcPct val="110000"/>
              </a:lnSpc>
            </a:pPr>
            <a:endParaRPr lang="ru-RU" sz="1200" b="0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ru-RU" sz="1200" b="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1200" b="0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Москва, 03.12.2018</a:t>
            </a:r>
            <a:endParaRPr lang="ru-RU" sz="1200" b="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48545" y="2215134"/>
            <a:ext cx="8425631" cy="171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</a:t>
            </a:r>
            <a:r>
              <a:rPr lang="ru-RU" sz="3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Ваше время</a:t>
            </a:r>
            <a:r>
              <a:rPr lang="ru-RU" sz="32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8707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1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60447" y="434397"/>
            <a:ext cx="8820000" cy="699078"/>
          </a:xfrm>
          <a:prstGeom prst="rect">
            <a:avLst/>
          </a:prstGeom>
          <a:ln w="190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000" b="1" dirty="0" smtClean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АО «РАСУ» сегодня</a:t>
            </a:r>
            <a:endParaRPr lang="ru-RU" sz="1800" b="1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48896" y="6273618"/>
            <a:ext cx="405246" cy="5262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Rectangle 3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249612" y="2628263"/>
            <a:ext cx="365125" cy="3651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11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12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12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</a:p>
        </p:txBody>
      </p:sp>
      <p:sp>
        <p:nvSpPr>
          <p:cNvPr id="300" name="Rectangle 3"/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249612" y="3560360"/>
            <a:ext cx="365125" cy="3651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11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12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12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</a:p>
        </p:txBody>
      </p:sp>
      <p:sp>
        <p:nvSpPr>
          <p:cNvPr id="301" name="Прямоугольник 300"/>
          <p:cNvSpPr/>
          <p:nvPr/>
        </p:nvSpPr>
        <p:spPr>
          <a:xfrm>
            <a:off x="608266" y="2601429"/>
            <a:ext cx="3837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лет опыта создания систем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автоматизации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Прямоугольник 301"/>
          <p:cNvSpPr/>
          <p:nvPr/>
        </p:nvSpPr>
        <p:spPr>
          <a:xfrm>
            <a:off x="273632" y="995680"/>
            <a:ext cx="8658177" cy="1311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algn="just"/>
            <a:r>
              <a:rPr lang="ru-RU" sz="1800" b="1" dirty="0" smtClean="0">
                <a:solidFill>
                  <a:srgbClr val="41414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«Русатом Автоматизированные системы управления» – интегратор бизнеса «АСУ ТП» и «Электротехника» Госкорпорации «Росатом»</a:t>
            </a:r>
            <a:endParaRPr lang="en-US" sz="1800" b="1" dirty="0">
              <a:solidFill>
                <a:srgbClr val="41414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Rectangle 3"/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238415" y="4524750"/>
            <a:ext cx="365125" cy="3651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11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12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12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608266" y="3568750"/>
            <a:ext cx="3869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подсистем в базовом комплекте поставки АСУ ТП АЭС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TextBox 306"/>
          <p:cNvSpPr txBox="1"/>
          <p:nvPr/>
        </p:nvSpPr>
        <p:spPr>
          <a:xfrm>
            <a:off x="614737" y="4544583"/>
            <a:ext cx="3869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Проекты АСУ ТП для более чем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энергоблоков в текущем портфеле заказов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0" name="Группа 309"/>
          <p:cNvGrpSpPr/>
          <p:nvPr/>
        </p:nvGrpSpPr>
        <p:grpSpPr>
          <a:xfrm>
            <a:off x="4521541" y="2620254"/>
            <a:ext cx="4508623" cy="2659463"/>
            <a:chOff x="5315462" y="2817650"/>
            <a:chExt cx="4508623" cy="2659463"/>
          </a:xfrm>
        </p:grpSpPr>
        <p:pic>
          <p:nvPicPr>
            <p:cNvPr id="311" name="Рисунок 310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23706" y="4752370"/>
              <a:ext cx="557707" cy="61261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313" name="Рисунок 31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15462" y="3768679"/>
              <a:ext cx="547371" cy="53272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314" name="Рисунок 313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20430" y="2849625"/>
              <a:ext cx="537437" cy="4765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pic>
          <p:nvPicPr>
            <p:cNvPr id="315" name="Picture 24" descr="Свернуть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8204823" y="5312036"/>
              <a:ext cx="9525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6" name="TextBox 315"/>
            <p:cNvSpPr txBox="1"/>
            <p:nvPr/>
          </p:nvSpPr>
          <p:spPr>
            <a:xfrm>
              <a:off x="5973987" y="2817650"/>
              <a:ext cx="38500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1800"/>
                </a:spcAft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Более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300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сотрудников, задействованных в бизнесе АСУ ТП (АО «РАСУ» + отраслевые участники бизнеса)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5973987" y="3755101"/>
              <a:ext cx="38500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1800"/>
                </a:spcAft>
              </a:pP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Более</a:t>
              </a: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en-US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сотрудников работают на сегодняшний день в АО «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РАСУ» (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из них - более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350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инженеров)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5973987" y="4738449"/>
              <a:ext cx="385009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Aft>
                  <a:spcPts val="1800"/>
                </a:spcAft>
              </a:pPr>
              <a:r>
                <a:rPr lang="ru-RU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Компетенции</a:t>
              </a:r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на всех этапах жизненного цикла АСУ ТП, сформированные с учетом лучших мировых практик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253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60447" y="434397"/>
            <a:ext cx="8820000" cy="699078"/>
          </a:xfrm>
          <a:prstGeom prst="rect">
            <a:avLst/>
          </a:prstGeom>
          <a:ln w="190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000" b="1" dirty="0" smtClean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Организационная модель бизнеса АСУ ТП</a:t>
            </a:r>
            <a:endParaRPr lang="ru-RU" sz="1800" b="1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48896" y="6273618"/>
            <a:ext cx="405246" cy="5262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447" y="783936"/>
            <a:ext cx="8601755" cy="541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52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5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60447" y="434397"/>
            <a:ext cx="8820000" cy="699078"/>
          </a:xfrm>
          <a:prstGeom prst="rect">
            <a:avLst/>
          </a:prstGeom>
          <a:ln w="190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000" b="1" dirty="0" smtClean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Ключевые компетенции интегратора бизнеса АСУ ТП</a:t>
            </a:r>
            <a:endParaRPr lang="ru-RU" sz="1800" b="1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48896" y="6273618"/>
            <a:ext cx="405246" cy="5262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447" y="821622"/>
            <a:ext cx="9293695" cy="536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80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60447" y="434397"/>
            <a:ext cx="8820000" cy="699078"/>
          </a:xfrm>
          <a:prstGeom prst="rect">
            <a:avLst/>
          </a:prstGeom>
          <a:ln w="190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000" b="1" dirty="0" smtClean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Компетенции интегратора на жизненном цикле создания АСУ ТП</a:t>
            </a:r>
            <a:endParaRPr lang="ru-RU" sz="1800" b="1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48896" y="6273618"/>
            <a:ext cx="405246" cy="5262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446" y="783936"/>
            <a:ext cx="8858633" cy="548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22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60447" y="434397"/>
            <a:ext cx="8661633" cy="699078"/>
          </a:xfrm>
          <a:prstGeom prst="rect">
            <a:avLst/>
          </a:prstGeom>
          <a:ln w="190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000" b="1" dirty="0" smtClean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Приоритетные вызовы, связанные с поставкой отечественных решений при сооружении АЭС за рубежом*</a:t>
            </a:r>
            <a:endParaRPr lang="ru-RU" sz="1800" b="1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48896" y="6273618"/>
            <a:ext cx="405246" cy="5262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9399" y="1473200"/>
            <a:ext cx="7818121" cy="46775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43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Соответствие систем менеджмента поставщиков требованиям зарубежн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ых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заказчиков</a:t>
            </a:r>
          </a:p>
          <a:p>
            <a:pPr marL="474300" indent="-457200" algn="just">
              <a:lnSpc>
                <a:spcPct val="100000"/>
              </a:lnSpc>
              <a:buFont typeface="+mj-lt"/>
              <a:buAutoNum type="arabicPeriod"/>
            </a:pP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4300" indent="-457200" algn="just">
              <a:lnSpc>
                <a:spcPct val="100000"/>
              </a:lnSpc>
              <a:buFont typeface="+mj-lt"/>
              <a:buAutoNum type="arabicPeriod"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43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Сертификация оборудования, программного обеспечения и платформ в европейских органах по оценке соответствия</a:t>
            </a:r>
          </a:p>
          <a:p>
            <a:pPr marL="474300" indent="-457200" algn="just">
              <a:lnSpc>
                <a:spcPct val="100000"/>
              </a:lnSpc>
              <a:buFont typeface="+mj-lt"/>
              <a:buAutoNum type="arabicPeriod"/>
            </a:pP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4300" indent="-457200" algn="just">
              <a:lnSpc>
                <a:spcPct val="100000"/>
              </a:lnSpc>
              <a:buFont typeface="+mj-lt"/>
              <a:buAutoNum type="arabicPeriod"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43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 стоимостного инжиниринга для оценки конкурентоспособности решений на зарубежных рынках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93666"/>
            <a:ext cx="84647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 - поставка оборудования, платформ и программного обеспечения АСУ ТП, локальной автоматики, электротехники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00617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60447" y="434397"/>
            <a:ext cx="8681953" cy="699078"/>
          </a:xfrm>
          <a:prstGeom prst="rect">
            <a:avLst/>
          </a:prstGeom>
          <a:ln w="190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Вопросы соответствия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систем менеджмента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поставщиков требованиям зарубежных заказчиков*</a:t>
            </a:r>
            <a:endParaRPr lang="ru-RU" sz="1800" b="1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48896" y="6273618"/>
            <a:ext cx="405246" cy="5262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9399" y="798194"/>
            <a:ext cx="9128761" cy="548068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43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Подтверждение соответствия систем менеджмента требованиям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ISO9001:2015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ISO14001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OHSAS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ISO27001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сертификационным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органом, аккредитованным в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IAF</a:t>
            </a: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43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43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Соответствие требованиям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IAEA GSR Part 2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(интегрированные системы менеджмента)</a:t>
            </a:r>
          </a:p>
          <a:p>
            <a:pPr marL="4743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43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Прозрачность принятия управленческих решений</a:t>
            </a:r>
          </a:p>
          <a:p>
            <a:pPr marL="4743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43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Сквозные процессы управления требованиями, изменениями и конфигурацией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включая трассировку и доведение требований контракта по всей цепочке субпоставщиков</a:t>
            </a: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43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43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Предквалификация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аудиты и ранжирование при выборе субпоставщиков </a:t>
            </a:r>
          </a:p>
          <a:p>
            <a:pPr marL="4743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43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Управление несоответствиями, основанное на практике обязательного обнаружения и устранения коренных причин (методология 8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43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43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Приобретение, оборот и трассировка требований нормативно-технической документации, применяемой в стране сооружения АЭС (включая обучение сотрудников)</a:t>
            </a:r>
          </a:p>
          <a:p>
            <a:pPr marL="4743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43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Культура безопасности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593666"/>
            <a:ext cx="8636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 - поставщики оборудования, платформ и программного обеспечения АСУ ТП, локальной автоматики, электротехники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47215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1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60447" y="434397"/>
            <a:ext cx="8681953" cy="699078"/>
          </a:xfrm>
          <a:prstGeom prst="rect">
            <a:avLst/>
          </a:prstGeom>
          <a:ln w="190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000" b="1" dirty="0" smtClean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Предпосылки построения экосистемы создания АСУ ТП</a:t>
            </a:r>
            <a:endParaRPr lang="ru-RU" sz="1800" b="1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48896" y="6273618"/>
            <a:ext cx="405246" cy="5262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Блок-схема: ИЛИ 2"/>
          <p:cNvSpPr/>
          <p:nvPr/>
        </p:nvSpPr>
        <p:spPr>
          <a:xfrm>
            <a:off x="609600" y="985520"/>
            <a:ext cx="8659616" cy="5262879"/>
          </a:xfrm>
          <a:prstGeom prst="flowChartOr">
            <a:avLst/>
          </a:prstGeom>
          <a:solidFill>
            <a:srgbClr val="054A6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70000" y="2052300"/>
            <a:ext cx="36245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Матрица компетенций как инструмент системного развития участников экосистемы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90208" y="2021622"/>
            <a:ext cx="29083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>
              <a:lnSpc>
                <a:spcPct val="12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создания партнерских решений при выходе на новые рынки и запуске новых продуктов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8800" y="3617854"/>
            <a:ext cx="4329808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 algn="r">
              <a:lnSpc>
                <a:spcPct val="120000"/>
              </a:lnSpc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развития поставщиков – участников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экосистемы</a:t>
            </a:r>
            <a:endPara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00" algn="r">
              <a:lnSpc>
                <a:spcPct val="120000"/>
              </a:lnSpc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аудитам зарубежных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заказчиков,</a:t>
            </a:r>
            <a:b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инструментарию повышения эффективности, работы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коренными</a:t>
            </a:r>
            <a:b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причинами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несоответствий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96180" y="3626779"/>
            <a:ext cx="4303516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>
              <a:lnSpc>
                <a:spcPct val="120000"/>
              </a:lnSpc>
            </a:pP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сервисы для совместной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с участниками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экосистемы</a:t>
            </a:r>
            <a:b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отраслевые системы, специализированные системы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интегратора,</a:t>
            </a:r>
            <a:b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перспективе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платформа для всех участников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экосистемы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11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360447" y="434397"/>
            <a:ext cx="8820000" cy="699078"/>
          </a:xfrm>
          <a:prstGeom prst="rect">
            <a:avLst/>
          </a:prstGeom>
          <a:ln w="19050"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TTSupermolot-Bold ☞" charset="0"/>
                <a:ea typeface="TTSupermolot-Bold ☞" charset="0"/>
                <a:cs typeface="TTSupermolot-Bold ☞" charset="0"/>
              </a:defRPr>
            </a:lvl1pPr>
          </a:lstStyle>
          <a:p>
            <a:r>
              <a:rPr lang="ru-RU" sz="2000" b="1" dirty="0" smtClean="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Матрица компетенций как инструмент системного развития участников экосистемы создания АСУ ТП</a:t>
            </a:r>
            <a:endParaRPr lang="ru-RU" sz="1800" b="1" dirty="0"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9248896" y="6273618"/>
            <a:ext cx="405246" cy="5262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511702"/>
              </p:ext>
            </p:extLst>
          </p:nvPr>
        </p:nvGraphicFramePr>
        <p:xfrm>
          <a:off x="360447" y="1166706"/>
          <a:ext cx="8888448" cy="1986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4193"/>
                <a:gridCol w="1970031"/>
                <a:gridCol w="2222112"/>
                <a:gridCol w="22221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Продуктовая категория/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участник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 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 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Участник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Продуктовая категория 1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Изготовитель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ТС*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Разработчик платформы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Поставщик услуг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Продуктовая категория 2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Разработчик ПО*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Изготовитель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ТС</a:t>
                      </a:r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Разработчик ПО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Продуктовая категория </a:t>
                      </a: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Разработчик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КД*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Изготовитель</a:t>
                      </a:r>
                      <a:r>
                        <a:rPr lang="ru-RU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ТС</a:t>
                      </a:r>
                      <a:endParaRPr lang="ru-RU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Поставщик услуг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79399" y="3081866"/>
            <a:ext cx="9128761" cy="30495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0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00" algn="just">
              <a:lnSpc>
                <a:spcPct val="120000"/>
              </a:lnSpc>
            </a:pP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Преимущества применения при кооперации:</a:t>
            </a:r>
          </a:p>
          <a:p>
            <a:pPr marL="17100" algn="just">
              <a:lnSpc>
                <a:spcPct val="120000"/>
              </a:lnSpc>
            </a:pP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43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выстраивания долгосрочных партнерских отношений с учетом понимания намерений и планов поставщика в отношении развития конкретных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продуктов и услуг,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релевантных для продуктовой линейки интегратора</a:t>
            </a:r>
          </a:p>
          <a:p>
            <a:pPr marL="4743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43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Фокусировка поставщика - участника экосистемы на развитии уникальных продуктовых компетенций, наиболее востребованных на рынках присутствия интегратора</a:t>
            </a:r>
          </a:p>
          <a:p>
            <a:pPr marL="4743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43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Синергетический эффект от дополнения отраслевых решений уникальными компонентами с внешних рынков высокотехнологичной продукции и услуг</a:t>
            </a:r>
          </a:p>
          <a:p>
            <a:pPr marL="4743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593666"/>
            <a:ext cx="73955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* - КД – конструкторская документация, ПО – программное обеспечение, ТС – технические средства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64026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4162&quot;&gt;&lt;version val=&quot;2685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0&quot;&gt;&lt;elem m_fUsage=&quot;4.84245957267100024524E+00&quot;&gt;&lt;m_msothmcolidx val=&quot;0&quot;/&gt;&lt;m_rgb r=&quot;A6&quot; g=&quot;BE&quot; b=&quot;C6&quot;/&gt;&lt;m_nBrightness tagver0=&quot;26206&quot; tagname0=&quot;m_nBrightnessUNRECOGNIZED&quot; val=&quot;0&quot;/&gt;&lt;/elem&gt;&lt;elem m_fUsage=&quot;2.26461364192421532593E+00&quot;&gt;&lt;m_msothmcolidx val=&quot;0&quot;/&gt;&lt;m_rgb r=&quot;8C&quot; g=&quot;AB&quot; b=&quot;B5&quot;/&gt;&lt;m_nBrightness tagver0=&quot;26206&quot; tagname0=&quot;m_nBrightnessUNRECOGNIZED&quot; val=&quot;0&quot;/&gt;&lt;/elem&gt;&lt;elem m_fUsage=&quot;8.15519998857977101991E-01&quot;&gt;&lt;m_msothmcolidx val=&quot;0&quot;/&gt;&lt;m_rgb r=&quot;05&quot; g=&quot;4A&quot; b=&quot;60&quot;/&gt;&lt;m_nBrightness tagver0=&quot;26206&quot; tagname0=&quot;m_nBrightnessUNRECOGNIZED&quot; val=&quot;0&quot;/&gt;&lt;/elem&gt;&lt;elem m_fUsage=&quot;6.99249750499092659339E-01&quot;&gt;&lt;m_msothmcolidx val=&quot;0&quot;/&gt;&lt;m_rgb r=&quot;50&quot; g=&quot;72&quot; b=&quot;7C&quot;/&gt;&lt;m_nBrightness tagver0=&quot;26206&quot; tagname0=&quot;m_nBrightnessUNRECOGNIZED&quot; val=&quot;0&quot;/&gt;&lt;/elem&gt;&lt;elem m_fUsage=&quot;5.08997143590569467442E-01&quot;&gt;&lt;m_msothmcolidx val=&quot;0&quot;/&gt;&lt;m_rgb r=&quot;82&quot; g=&quot;A4&quot; b=&quot;AF&quot;/&gt;&lt;m_nBrightness tagver0=&quot;26206&quot; tagname0=&quot;m_nBrightnessUNRECOGNIZED&quot; val=&quot;0&quot;/&gt;&lt;/elem&gt;&lt;elem m_fUsage=&quot;1.09418989131512434110E-01&quot;&gt;&lt;m_msothmcolidx val=&quot;0&quot;/&gt;&lt;m_rgb r=&quot;0C&quot; g=&quot;98&quot; b=&quot;C7&quot;/&gt;&lt;m_nBrightness tagver0=&quot;26206&quot; tagname0=&quot;m_nBrightnessUNRECOGNIZED&quot; val=&quot;0&quot;/&gt;&lt;/elem&gt;&lt;elem m_fUsage=&quot;9.84770902183611934744E-02&quot;&gt;&lt;m_msothmcolidx val=&quot;0&quot;/&gt;&lt;m_rgb r=&quot;0A&quot; g=&quot;85&quot; b=&quot;AD&quot;/&gt;&lt;m_nBrightness tagver0=&quot;26206&quot; tagname0=&quot;m_nBrightnessUNRECOGNIZED&quot; val=&quot;0&quot;/&gt;&lt;/elem&gt;&lt;elem m_fUsage=&quot;7.97664430768725701837E-02&quot;&gt;&lt;m_msothmcolidx val=&quot;0&quot;/&gt;&lt;m_rgb r=&quot;40&quot; g=&quot;C8&quot; b=&quot;F4&quot;/&gt;&lt;m_nBrightness tagver0=&quot;26206&quot; tagname0=&quot;m_nBrightnessUNRECOGNIZED&quot; val=&quot;0&quot;/&gt;&lt;/elem&gt;&lt;elem m_fUsage=&quot;5.81497370030401097840E-02&quot;&gt;&lt;m_msothmcolidx val=&quot;0&quot;/&gt;&lt;m_rgb r=&quot;01&quot; g=&quot;69&quot; b=&quot;23&quot;/&gt;&lt;m_nBrightness tagver0=&quot;26206&quot; tagname0=&quot;m_nBrightnessUNRECOGNIZED&quot; val=&quot;0&quot;/&gt;&lt;/elem&gt;&lt;elem m_fUsage=&quot;5.23347633027360994995E-02&quot;&gt;&lt;m_msothmcolidx val=&quot;0&quot;/&gt;&lt;m_rgb r=&quot;FD&quot; g=&quot;C4&quot; b=&quot;00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9iWBF5TAKmhxGpvSF8T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aarq1PRgaOIpOO2xfsJ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aarq1PRgaOIpOO2xfsJ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aarq1PRgaOIpOO2xfsJ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aarq1PRgaOIpOO2xfsJ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aarq1PRgaOIpOO2xfsJ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aarq1PRgaOIpOO2xfsJ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aarq1PRgaOIpOO2xfsJ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.MABApQ3myDFMA_6.H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aarq1PRgaOIpOO2xfsJ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3hohacSVu725.XLYEB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9iWBF5TAKmhxGpvSF8Tw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6166</TotalTime>
  <Words>538</Words>
  <Application>Microsoft Office PowerPoint</Application>
  <PresentationFormat>Лист A4 (210x297 мм)</PresentationFormat>
  <Paragraphs>102</Paragraphs>
  <Slides>10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PT Sans</vt:lpstr>
      <vt:lpstr>TTSupermolot-Bold ☞</vt:lpstr>
      <vt:lpstr>Wingdings</vt:lpstr>
      <vt:lpstr>Тема Office</vt:lpstr>
      <vt:lpstr>think-cell Slide</vt:lpstr>
      <vt:lpstr>ключевые направления развития интегратора бизнеса асу тп с точки зрения отношений с поставщиками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Prime Bureau</dc:creator>
  <cp:lastModifiedBy>Худобин Евгений Игоревич</cp:lastModifiedBy>
  <cp:revision>472</cp:revision>
  <cp:lastPrinted>2018-11-02T10:57:59Z</cp:lastPrinted>
  <dcterms:created xsi:type="dcterms:W3CDTF">2018-01-17T10:48:21Z</dcterms:created>
  <dcterms:modified xsi:type="dcterms:W3CDTF">2018-12-03T07:42:07Z</dcterms:modified>
</cp:coreProperties>
</file>